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0"/>
  </p:notesMasterIdLst>
  <p:sldIdLst>
    <p:sldId id="256" r:id="rId2"/>
    <p:sldId id="296" r:id="rId3"/>
    <p:sldId id="259" r:id="rId4"/>
    <p:sldId id="257" r:id="rId5"/>
    <p:sldId id="258" r:id="rId6"/>
    <p:sldId id="260" r:id="rId7"/>
    <p:sldId id="297" r:id="rId8"/>
    <p:sldId id="261" r:id="rId9"/>
    <p:sldId id="298" r:id="rId10"/>
    <p:sldId id="262" r:id="rId11"/>
    <p:sldId id="263" r:id="rId12"/>
    <p:sldId id="299" r:id="rId13"/>
    <p:sldId id="300" r:id="rId14"/>
    <p:sldId id="301" r:id="rId15"/>
    <p:sldId id="302" r:id="rId16"/>
    <p:sldId id="303" r:id="rId17"/>
    <p:sldId id="305" r:id="rId18"/>
    <p:sldId id="308" r:id="rId19"/>
    <p:sldId id="304" r:id="rId20"/>
    <p:sldId id="306" r:id="rId21"/>
    <p:sldId id="307" r:id="rId22"/>
    <p:sldId id="311" r:id="rId23"/>
    <p:sldId id="312" r:id="rId24"/>
    <p:sldId id="313" r:id="rId25"/>
    <p:sldId id="314" r:id="rId26"/>
    <p:sldId id="310" r:id="rId27"/>
    <p:sldId id="309" r:id="rId28"/>
    <p:sldId id="326" r:id="rId29"/>
    <p:sldId id="315" r:id="rId30"/>
    <p:sldId id="318" r:id="rId31"/>
    <p:sldId id="319" r:id="rId32"/>
    <p:sldId id="320" r:id="rId33"/>
    <p:sldId id="321" r:id="rId34"/>
    <p:sldId id="322" r:id="rId35"/>
    <p:sldId id="324" r:id="rId36"/>
    <p:sldId id="327" r:id="rId37"/>
    <p:sldId id="316" r:id="rId38"/>
    <p:sldId id="317" r:id="rId39"/>
  </p:sldIdLst>
  <p:sldSz cx="9144000" cy="5143500" type="screen16x9"/>
  <p:notesSz cx="6858000" cy="9144000"/>
  <p:embeddedFontLst>
    <p:embeddedFont>
      <p:font typeface="Amatic SC" panose="020B0600000101010101" charset="-79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Nunito SemiBold" panose="020B0600000101010101" charset="0"/>
      <p:regular r:id="rId49"/>
      <p:bold r:id="rId50"/>
      <p:italic r:id="rId51"/>
      <p:boldItalic r:id="rId52"/>
    </p:embeddedFont>
    <p:embeddedFont>
      <p:font typeface="Nunito" panose="020B0600000101010101" charset="0"/>
      <p:regular r:id="rId53"/>
      <p:bold r:id="rId54"/>
      <p:italic r:id="rId55"/>
      <p:boldItalic r:id="rId56"/>
    </p:embeddedFont>
    <p:embeddedFont>
      <p:font typeface="휴먼매직체" panose="02030504000101010101" pitchFamily="18" charset="-127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783842-8F8A-472B-A6D1-50C4D95656BF}">
  <a:tblStyle styleId="{1D783842-8F8A-472B-A6D1-50C4D9565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AE5276-7758-4A38-8905-6FA3DC8E0E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2" y="3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03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957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10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450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423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94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6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56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679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686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207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0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704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52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360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997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754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274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70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392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561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37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74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49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0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4751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4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23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61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2361932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2361932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92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2225" y="778096"/>
            <a:ext cx="7579546" cy="3864638"/>
          </a:xfrm>
          <a:custGeom>
            <a:avLst/>
            <a:gdLst/>
            <a:ahLst/>
            <a:cxnLst/>
            <a:rect l="l" t="t" r="r" b="b"/>
            <a:pathLst>
              <a:path w="3592202" h="1831582" extrusionOk="0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60343" y="542436"/>
            <a:ext cx="814257" cy="1022479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21968" y="821005"/>
            <a:ext cx="185720" cy="33582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947917" y="505266"/>
            <a:ext cx="831121" cy="96144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68218" y="487291"/>
            <a:ext cx="278364" cy="43099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549755" y="4514760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925109" y="4621068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 rot="-871776">
            <a:off x="594544" y="662599"/>
            <a:ext cx="1234918" cy="1390637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546000" y="3237680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7950210" y="3938411"/>
            <a:ext cx="211749" cy="2681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_1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4588400" y="637136"/>
            <a:ext cx="4206636" cy="4111947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4969709" y="954676"/>
            <a:ext cx="200969" cy="172851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7810734" y="3959265"/>
            <a:ext cx="540275" cy="264310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898861">
            <a:off x="739797" y="433628"/>
            <a:ext cx="1461825" cy="1605908"/>
          </a:xfrm>
          <a:custGeom>
            <a:avLst/>
            <a:gdLst/>
            <a:ahLst/>
            <a:cxnLst/>
            <a:rect l="l" t="t" r="r" b="b"/>
            <a:pathLst>
              <a:path w="462239" h="507799" extrusionOk="0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4673461">
            <a:off x="7546626" y="3625444"/>
            <a:ext cx="814039" cy="102220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4673461">
            <a:off x="7996900" y="4294821"/>
            <a:ext cx="185670" cy="33573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167633">
            <a:off x="338201" y="3492220"/>
            <a:ext cx="831049" cy="96136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167633">
            <a:off x="614037" y="2873277"/>
            <a:ext cx="278340" cy="43095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5262249" y="46224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2829661" y="4511611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309554" y="45449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7710737" y="66712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7865454" y="61702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711339" y="1054787"/>
            <a:ext cx="2954" cy="1397"/>
          </a:xfrm>
          <a:custGeom>
            <a:avLst/>
            <a:gdLst/>
            <a:ahLst/>
            <a:cxnLst/>
            <a:rect l="l" t="t" r="r" b="b"/>
            <a:pathLst>
              <a:path w="1400" h="662" extrusionOk="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789941" y="506013"/>
            <a:ext cx="7919231" cy="4371184"/>
          </a:xfrm>
          <a:custGeom>
            <a:avLst/>
            <a:gdLst/>
            <a:ahLst/>
            <a:cxnLst/>
            <a:rect l="l" t="t" r="r" b="b"/>
            <a:pathLst>
              <a:path w="3753190" h="2071651" extrusionOk="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29421" y="349800"/>
            <a:ext cx="8062595" cy="4512254"/>
          </a:xfrm>
          <a:custGeom>
            <a:avLst/>
            <a:gdLst/>
            <a:ahLst/>
            <a:cxnLst/>
            <a:rect l="l" t="t" r="r" b="b"/>
            <a:pathLst>
              <a:path w="3821135" h="2138509" extrusionOk="0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>
            <a:off x="550224" y="368620"/>
            <a:ext cx="878229" cy="627539"/>
            <a:chOff x="550224" y="368620"/>
            <a:chExt cx="878229" cy="627539"/>
          </a:xfrm>
        </p:grpSpPr>
        <p:sp>
          <p:nvSpPr>
            <p:cNvPr id="41" name="Google Shape;41;p4"/>
            <p:cNvSpPr/>
            <p:nvPr/>
          </p:nvSpPr>
          <p:spPr>
            <a:xfrm>
              <a:off x="550224" y="368620"/>
              <a:ext cx="430805" cy="627539"/>
            </a:xfrm>
            <a:custGeom>
              <a:avLst/>
              <a:gdLst/>
              <a:ahLst/>
              <a:cxnLst/>
              <a:rect l="l" t="t" r="r" b="b"/>
              <a:pathLst>
                <a:path w="204173" h="297412" extrusionOk="0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07307" y="372376"/>
              <a:ext cx="421145" cy="613504"/>
            </a:xfrm>
            <a:custGeom>
              <a:avLst/>
              <a:gdLst/>
              <a:ahLst/>
              <a:cxnLst/>
              <a:rect l="l" t="t" r="r" b="b"/>
              <a:pathLst>
                <a:path w="199595" h="290760" extrusionOk="0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05031" y="475050"/>
              <a:ext cx="59409" cy="175613"/>
            </a:xfrm>
            <a:custGeom>
              <a:avLst/>
              <a:gdLst/>
              <a:ahLst/>
              <a:cxnLst/>
              <a:rect l="l" t="t" r="r" b="b"/>
              <a:pathLst>
                <a:path w="28156" h="83229" extrusionOk="0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60832" y="642594"/>
              <a:ext cx="30076" cy="31226"/>
            </a:xfrm>
            <a:custGeom>
              <a:avLst/>
              <a:gdLst/>
              <a:ahLst/>
              <a:cxnLst/>
              <a:rect l="l" t="t" r="r" b="b"/>
              <a:pathLst>
                <a:path w="14254" h="14799" extrusionOk="0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1671" y="601479"/>
              <a:ext cx="103968" cy="202921"/>
            </a:xfrm>
            <a:custGeom>
              <a:avLst/>
              <a:gdLst/>
              <a:ahLst/>
              <a:cxnLst/>
              <a:rect l="l" t="t" r="r" b="b"/>
              <a:pathLst>
                <a:path w="49274" h="96171" extrusionOk="0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406400" algn="ctr" rtl="0">
              <a:spcBef>
                <a:spcPts val="1000"/>
              </a:spcBef>
              <a:spcAft>
                <a:spcPts val="100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8" name="Google Shape;48;p4"/>
          <p:cNvSpPr/>
          <p:nvPr/>
        </p:nvSpPr>
        <p:spPr>
          <a:xfrm rot="-10653455">
            <a:off x="308904" y="3412015"/>
            <a:ext cx="814998" cy="1023408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 rot="5624237">
            <a:off x="8289671" y="2866841"/>
            <a:ext cx="540119" cy="264234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5400000">
            <a:off x="6259143" y="-119213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5400000">
            <a:off x="6459663" y="73310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flipH="1">
            <a:off x="486100" y="253760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flipH="1">
            <a:off x="509560" y="230637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✗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215361" y="371192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4695254" y="40455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8578274" y="29574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4853896" y="460730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rot="10800000">
            <a:off x="478120" y="499499"/>
            <a:ext cx="3891580" cy="4389451"/>
          </a:xfrm>
          <a:custGeom>
            <a:avLst/>
            <a:gdLst/>
            <a:ahLst/>
            <a:cxnLst/>
            <a:rect l="l" t="t" r="r" b="b"/>
            <a:pathLst>
              <a:path w="873041" h="513236" extrusionOk="0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359638" y="371200"/>
            <a:ext cx="3869146" cy="4400299"/>
          </a:xfrm>
          <a:custGeom>
            <a:avLst/>
            <a:gdLst/>
            <a:ahLst/>
            <a:cxnLst/>
            <a:rect l="l" t="t" r="r" b="b"/>
            <a:pathLst>
              <a:path w="1717712" h="1953518" extrusionOk="0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5" name="Google Shape;75;p6"/>
          <p:cNvSpPr/>
          <p:nvPr/>
        </p:nvSpPr>
        <p:spPr>
          <a:xfrm rot="5400000">
            <a:off x="3614542" y="2581686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5400000">
            <a:off x="4155556" y="35228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10800000">
            <a:off x="542537" y="4490175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 rot="5130764">
            <a:off x="247642" y="411835"/>
            <a:ext cx="745888" cy="775329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2994774" y="30055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495696" y="462807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 rot="10800000">
            <a:off x="545766" y="4680253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8138824" y="237026"/>
            <a:ext cx="739006" cy="92798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8547668" y="2847045"/>
            <a:ext cx="262123" cy="231108"/>
          </a:xfrm>
          <a:custGeom>
            <a:avLst/>
            <a:gdLst/>
            <a:ahLst/>
            <a:cxnLst/>
            <a:rect l="l" t="t" r="r" b="b"/>
            <a:pathLst>
              <a:path w="124229" h="109530" extrusionOk="0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4426766" y="47247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5368771" y="47555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5538652" y="47551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2"/>
          </p:nvPr>
        </p:nvSpPr>
        <p:spPr>
          <a:xfrm>
            <a:off x="3400388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3"/>
          </p:nvPr>
        </p:nvSpPr>
        <p:spPr>
          <a:xfrm>
            <a:off x="5612601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6" name="Google Shape;106;p8"/>
          <p:cNvSpPr/>
          <p:nvPr/>
        </p:nvSpPr>
        <p:spPr>
          <a:xfrm rot="10338673">
            <a:off x="8747978" y="1166276"/>
            <a:ext cx="113410" cy="95472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 rot="10338673">
            <a:off x="8873347" y="1615232"/>
            <a:ext cx="80494" cy="39932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3152266" y="3811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4094271" y="4119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4264152" y="4115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 rot="5534346">
            <a:off x="22341" y="3409311"/>
            <a:ext cx="681569" cy="214495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6092030" y="4766054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6467384" y="4872362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2910561" y="377935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4390454" y="411302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8624662" y="175710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654424" y="455549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ctrTitle"/>
          </p:nvPr>
        </p:nvSpPr>
        <p:spPr>
          <a:xfrm>
            <a:off x="1793967" y="1254039"/>
            <a:ext cx="5521236" cy="15414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60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360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최적입지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선정</a:t>
            </a:r>
            <a:endParaRPr sz="3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2755" y="3474720"/>
            <a:ext cx="1637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r>
              <a:rPr lang="ko-KR" altLang="en-US" sz="20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조 김주현</a:t>
            </a:r>
            <a:endParaRPr lang="ko-KR" altLang="en-US" sz="20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smtClean="0">
                <a:latin typeface="Amatic SC" panose="020B0600000101010101" charset="-79"/>
                <a:cs typeface="Amatic SC" panose="020B0600000101010101" charset="-79"/>
              </a:rPr>
              <a:t>1</a:t>
            </a:r>
            <a:endParaRPr lang="en" sz="1800">
              <a:latin typeface="Amatic SC" panose="020B0600000101010101" charset="-79"/>
              <a:cs typeface="Amatic SC" panose="020B0600000101010101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소비량이 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정말 많을까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80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 추세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819311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15" y="1343285"/>
            <a:ext cx="6604738" cy="3177915"/>
          </a:xfrm>
          <a:prstGeom prst="rect">
            <a:avLst/>
          </a:prstGeom>
        </p:spPr>
      </p:pic>
      <p:grpSp>
        <p:nvGrpSpPr>
          <p:cNvPr id="10" name="Google Shape;201;p17"/>
          <p:cNvGrpSpPr/>
          <p:nvPr/>
        </p:nvGrpSpPr>
        <p:grpSpPr>
          <a:xfrm>
            <a:off x="3575306" y="1564820"/>
            <a:ext cx="1225318" cy="1188720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11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 </a:t>
            </a:r>
            <a:r>
              <a:rPr lang="ko-KR" altLang="en-US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이상값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23" y="1347941"/>
            <a:ext cx="3858382" cy="30623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97" y="1347941"/>
            <a:ext cx="3231223" cy="1726824"/>
          </a:xfrm>
          <a:prstGeom prst="rect">
            <a:avLst/>
          </a:prstGeom>
        </p:spPr>
      </p:pic>
      <p:sp>
        <p:nvSpPr>
          <p:cNvPr id="16" name="Google Shape;707;p50"/>
          <p:cNvSpPr/>
          <p:nvPr/>
        </p:nvSpPr>
        <p:spPr>
          <a:xfrm>
            <a:off x="7826401" y="3819660"/>
            <a:ext cx="729284" cy="820406"/>
          </a:xfrm>
          <a:custGeom>
            <a:avLst/>
            <a:gdLst/>
            <a:ahLst/>
            <a:cxnLst/>
            <a:rect l="l" t="t" r="r" b="b"/>
            <a:pathLst>
              <a:path w="345632" h="388818" extrusionOk="0">
                <a:moveTo>
                  <a:pt x="183559" y="374102"/>
                </a:moveTo>
                <a:lnTo>
                  <a:pt x="158938" y="372918"/>
                </a:lnTo>
                <a:cubicBezTo>
                  <a:pt x="154882" y="372473"/>
                  <a:pt x="151133" y="375110"/>
                  <a:pt x="150168" y="379079"/>
                </a:cubicBezTo>
                <a:cubicBezTo>
                  <a:pt x="149401" y="382587"/>
                  <a:pt x="151768" y="387410"/>
                  <a:pt x="155803" y="387585"/>
                </a:cubicBezTo>
                <a:lnTo>
                  <a:pt x="180424" y="388769"/>
                </a:lnTo>
                <a:cubicBezTo>
                  <a:pt x="184480" y="389214"/>
                  <a:pt x="188229" y="386577"/>
                  <a:pt x="189194" y="382609"/>
                </a:cubicBezTo>
                <a:cubicBezTo>
                  <a:pt x="189961" y="379101"/>
                  <a:pt x="187593" y="374299"/>
                  <a:pt x="183559" y="374102"/>
                </a:cubicBezTo>
                <a:close/>
                <a:moveTo>
                  <a:pt x="52626" y="236810"/>
                </a:moveTo>
                <a:cubicBezTo>
                  <a:pt x="32806" y="224679"/>
                  <a:pt x="18928" y="204868"/>
                  <a:pt x="14280" y="182108"/>
                </a:cubicBezTo>
                <a:cubicBezTo>
                  <a:pt x="12241" y="172725"/>
                  <a:pt x="-1747" y="178359"/>
                  <a:pt x="182" y="187283"/>
                </a:cubicBezTo>
                <a:cubicBezTo>
                  <a:pt x="5970" y="213759"/>
                  <a:pt x="22523" y="236626"/>
                  <a:pt x="45873" y="250403"/>
                </a:cubicBezTo>
                <a:cubicBezTo>
                  <a:pt x="53722" y="255139"/>
                  <a:pt x="60672" y="241677"/>
                  <a:pt x="52626" y="236810"/>
                </a:cubicBezTo>
                <a:close/>
                <a:moveTo>
                  <a:pt x="173868" y="342969"/>
                </a:moveTo>
                <a:cubicBezTo>
                  <a:pt x="195201" y="344657"/>
                  <a:pt x="216687" y="344854"/>
                  <a:pt x="236880" y="336830"/>
                </a:cubicBezTo>
                <a:cubicBezTo>
                  <a:pt x="245649" y="333366"/>
                  <a:pt x="241703" y="319290"/>
                  <a:pt x="232495" y="322886"/>
                </a:cubicBezTo>
                <a:cubicBezTo>
                  <a:pt x="197284" y="336523"/>
                  <a:pt x="143415" y="324969"/>
                  <a:pt x="107174" y="316309"/>
                </a:cubicBezTo>
                <a:cubicBezTo>
                  <a:pt x="98273" y="314116"/>
                  <a:pt x="94743" y="328586"/>
                  <a:pt x="104039" y="330998"/>
                </a:cubicBezTo>
                <a:cubicBezTo>
                  <a:pt x="126928" y="337014"/>
                  <a:pt x="150278" y="341020"/>
                  <a:pt x="173868" y="342969"/>
                </a:cubicBezTo>
                <a:close/>
                <a:moveTo>
                  <a:pt x="231881" y="348231"/>
                </a:moveTo>
                <a:cubicBezTo>
                  <a:pt x="217213" y="360136"/>
                  <a:pt x="192877" y="355291"/>
                  <a:pt x="175403" y="353975"/>
                </a:cubicBezTo>
                <a:cubicBezTo>
                  <a:pt x="154750" y="352418"/>
                  <a:pt x="134207" y="349590"/>
                  <a:pt x="114584" y="342618"/>
                </a:cubicBezTo>
                <a:cubicBezTo>
                  <a:pt x="105968" y="339593"/>
                  <a:pt x="98909" y="353076"/>
                  <a:pt x="107832" y="356211"/>
                </a:cubicBezTo>
                <a:cubicBezTo>
                  <a:pt x="131269" y="364433"/>
                  <a:pt x="155561" y="367678"/>
                  <a:pt x="180183" y="369191"/>
                </a:cubicBezTo>
                <a:cubicBezTo>
                  <a:pt x="199915" y="370418"/>
                  <a:pt x="223067" y="373795"/>
                  <a:pt x="239598" y="360421"/>
                </a:cubicBezTo>
                <a:cubicBezTo>
                  <a:pt x="247053" y="354392"/>
                  <a:pt x="239532" y="342048"/>
                  <a:pt x="231881" y="348231"/>
                </a:cubicBezTo>
                <a:close/>
                <a:moveTo>
                  <a:pt x="329357" y="29207"/>
                </a:moveTo>
                <a:cubicBezTo>
                  <a:pt x="323460" y="21884"/>
                  <a:pt x="311072" y="30610"/>
                  <a:pt x="316838" y="37779"/>
                </a:cubicBezTo>
                <a:cubicBezTo>
                  <a:pt x="325455" y="48160"/>
                  <a:pt x="330388" y="61092"/>
                  <a:pt x="330892" y="74569"/>
                </a:cubicBezTo>
                <a:cubicBezTo>
                  <a:pt x="331287" y="84325"/>
                  <a:pt x="345998" y="82374"/>
                  <a:pt x="345626" y="73100"/>
                </a:cubicBezTo>
                <a:cubicBezTo>
                  <a:pt x="345077" y="57097"/>
                  <a:pt x="339377" y="41699"/>
                  <a:pt x="329357" y="29207"/>
                </a:cubicBezTo>
                <a:close/>
                <a:moveTo>
                  <a:pt x="238370" y="222"/>
                </a:moveTo>
                <a:cubicBezTo>
                  <a:pt x="229404" y="-1970"/>
                  <a:pt x="225830" y="12719"/>
                  <a:pt x="235213" y="14890"/>
                </a:cubicBezTo>
                <a:cubicBezTo>
                  <a:pt x="289564" y="27475"/>
                  <a:pt x="309757" y="85531"/>
                  <a:pt x="312870" y="135190"/>
                </a:cubicBezTo>
                <a:cubicBezTo>
                  <a:pt x="313462" y="144924"/>
                  <a:pt x="328217" y="142995"/>
                  <a:pt x="327604" y="133721"/>
                </a:cubicBezTo>
                <a:cubicBezTo>
                  <a:pt x="324139" y="76893"/>
                  <a:pt x="299584" y="14386"/>
                  <a:pt x="238370" y="222"/>
                </a:cubicBezTo>
                <a:close/>
                <a:moveTo>
                  <a:pt x="168212" y="16688"/>
                </a:moveTo>
                <a:cubicBezTo>
                  <a:pt x="107218" y="18507"/>
                  <a:pt x="43417" y="57577"/>
                  <a:pt x="32433" y="121465"/>
                </a:cubicBezTo>
                <a:cubicBezTo>
                  <a:pt x="26952" y="150686"/>
                  <a:pt x="35020" y="180815"/>
                  <a:pt x="54358" y="203397"/>
                </a:cubicBezTo>
                <a:cubicBezTo>
                  <a:pt x="65561" y="216552"/>
                  <a:pt x="78475" y="227975"/>
                  <a:pt x="86653" y="243431"/>
                </a:cubicBezTo>
                <a:cubicBezTo>
                  <a:pt x="95006" y="259548"/>
                  <a:pt x="98711" y="277662"/>
                  <a:pt x="97396" y="295765"/>
                </a:cubicBezTo>
                <a:cubicBezTo>
                  <a:pt x="93011" y="299054"/>
                  <a:pt x="92704" y="307758"/>
                  <a:pt x="99763" y="309402"/>
                </a:cubicBezTo>
                <a:cubicBezTo>
                  <a:pt x="127432" y="315984"/>
                  <a:pt x="155693" y="319832"/>
                  <a:pt x="184107" y="320891"/>
                </a:cubicBezTo>
                <a:cubicBezTo>
                  <a:pt x="206536" y="321680"/>
                  <a:pt x="232341" y="323697"/>
                  <a:pt x="251942" y="311025"/>
                </a:cubicBezTo>
                <a:cubicBezTo>
                  <a:pt x="259791" y="305960"/>
                  <a:pt x="252797" y="294274"/>
                  <a:pt x="244817" y="298528"/>
                </a:cubicBezTo>
                <a:cubicBezTo>
                  <a:pt x="245123" y="281183"/>
                  <a:pt x="249398" y="264139"/>
                  <a:pt x="257335" y="248715"/>
                </a:cubicBezTo>
                <a:cubicBezTo>
                  <a:pt x="264614" y="234749"/>
                  <a:pt x="275642" y="223634"/>
                  <a:pt x="284325" y="210632"/>
                </a:cubicBezTo>
                <a:cubicBezTo>
                  <a:pt x="302017" y="184126"/>
                  <a:pt x="303574" y="146218"/>
                  <a:pt x="297654" y="115699"/>
                </a:cubicBezTo>
                <a:cubicBezTo>
                  <a:pt x="285815" y="54836"/>
                  <a:pt x="229864" y="11229"/>
                  <a:pt x="168124" y="16688"/>
                </a:cubicBezTo>
                <a:close/>
                <a:moveTo>
                  <a:pt x="188317" y="306552"/>
                </a:moveTo>
                <a:cubicBezTo>
                  <a:pt x="177223" y="305719"/>
                  <a:pt x="167181" y="305193"/>
                  <a:pt x="156351" y="303965"/>
                </a:cubicBezTo>
                <a:cubicBezTo>
                  <a:pt x="153654" y="264918"/>
                  <a:pt x="147713" y="226161"/>
                  <a:pt x="138614" y="188094"/>
                </a:cubicBezTo>
                <a:cubicBezTo>
                  <a:pt x="146068" y="188815"/>
                  <a:pt x="153522" y="186590"/>
                  <a:pt x="159376" y="181889"/>
                </a:cubicBezTo>
                <a:cubicBezTo>
                  <a:pt x="169352" y="189914"/>
                  <a:pt x="182375" y="192040"/>
                  <a:pt x="195442" y="191251"/>
                </a:cubicBezTo>
                <a:cubicBezTo>
                  <a:pt x="190509" y="229485"/>
                  <a:pt x="188097" y="268002"/>
                  <a:pt x="188229" y="306552"/>
                </a:cubicBezTo>
                <a:close/>
                <a:moveTo>
                  <a:pt x="160801" y="151633"/>
                </a:moveTo>
                <a:cubicBezTo>
                  <a:pt x="161898" y="152905"/>
                  <a:pt x="161656" y="154988"/>
                  <a:pt x="160670" y="157334"/>
                </a:cubicBezTo>
                <a:cubicBezTo>
                  <a:pt x="159004" y="154637"/>
                  <a:pt x="159047" y="152730"/>
                  <a:pt x="160714" y="151633"/>
                </a:cubicBezTo>
                <a:close/>
                <a:moveTo>
                  <a:pt x="280224" y="187261"/>
                </a:moveTo>
                <a:cubicBezTo>
                  <a:pt x="275270" y="202060"/>
                  <a:pt x="264088" y="213088"/>
                  <a:pt x="255077" y="225453"/>
                </a:cubicBezTo>
                <a:cubicBezTo>
                  <a:pt x="238195" y="248397"/>
                  <a:pt x="229404" y="276296"/>
                  <a:pt x="230083" y="304776"/>
                </a:cubicBezTo>
                <a:cubicBezTo>
                  <a:pt x="221160" y="306802"/>
                  <a:pt x="212039" y="307651"/>
                  <a:pt x="202897" y="307298"/>
                </a:cubicBezTo>
                <a:cubicBezTo>
                  <a:pt x="202699" y="267842"/>
                  <a:pt x="205155" y="228420"/>
                  <a:pt x="210285" y="189300"/>
                </a:cubicBezTo>
                <a:cubicBezTo>
                  <a:pt x="211754" y="188993"/>
                  <a:pt x="213201" y="188686"/>
                  <a:pt x="214670" y="188335"/>
                </a:cubicBezTo>
                <a:cubicBezTo>
                  <a:pt x="223835" y="186143"/>
                  <a:pt x="219822" y="172155"/>
                  <a:pt x="210285" y="174413"/>
                </a:cubicBezTo>
                <a:cubicBezTo>
                  <a:pt x="196845" y="177680"/>
                  <a:pt x="180643" y="179499"/>
                  <a:pt x="169089" y="170247"/>
                </a:cubicBezTo>
                <a:cubicBezTo>
                  <a:pt x="176916" y="157926"/>
                  <a:pt x="181366" y="141745"/>
                  <a:pt x="168453" y="135738"/>
                </a:cubicBezTo>
                <a:cubicBezTo>
                  <a:pt x="160253" y="131989"/>
                  <a:pt x="151176" y="137032"/>
                  <a:pt x="147603" y="144705"/>
                </a:cubicBezTo>
                <a:cubicBezTo>
                  <a:pt x="143766" y="152993"/>
                  <a:pt x="145410" y="163144"/>
                  <a:pt x="149795" y="171015"/>
                </a:cubicBezTo>
                <a:cubicBezTo>
                  <a:pt x="142166" y="176671"/>
                  <a:pt x="130195" y="172878"/>
                  <a:pt x="127651" y="163736"/>
                </a:cubicBezTo>
                <a:cubicBezTo>
                  <a:pt x="125108" y="154593"/>
                  <a:pt x="111011" y="160074"/>
                  <a:pt x="113554" y="168910"/>
                </a:cubicBezTo>
                <a:cubicBezTo>
                  <a:pt x="115001" y="173858"/>
                  <a:pt x="117873" y="178265"/>
                  <a:pt x="121842" y="181560"/>
                </a:cubicBezTo>
                <a:cubicBezTo>
                  <a:pt x="130831" y="221310"/>
                  <a:pt x="138504" y="261410"/>
                  <a:pt x="141223" y="302145"/>
                </a:cubicBezTo>
                <a:cubicBezTo>
                  <a:pt x="131313" y="300683"/>
                  <a:pt x="121469" y="298916"/>
                  <a:pt x="111669" y="296840"/>
                </a:cubicBezTo>
                <a:cubicBezTo>
                  <a:pt x="114540" y="266343"/>
                  <a:pt x="103995" y="237008"/>
                  <a:pt x="84131" y="213965"/>
                </a:cubicBezTo>
                <a:cubicBezTo>
                  <a:pt x="74243" y="202542"/>
                  <a:pt x="62799" y="192347"/>
                  <a:pt x="55234" y="179105"/>
                </a:cubicBezTo>
                <a:cubicBezTo>
                  <a:pt x="48328" y="166566"/>
                  <a:pt x="44908" y="152412"/>
                  <a:pt x="45325" y="138106"/>
                </a:cubicBezTo>
                <a:cubicBezTo>
                  <a:pt x="46312" y="74897"/>
                  <a:pt x="104696" y="37845"/>
                  <a:pt x="161876" y="31355"/>
                </a:cubicBezTo>
                <a:cubicBezTo>
                  <a:pt x="250824" y="23024"/>
                  <a:pt x="304276" y="105965"/>
                  <a:pt x="280137" y="187261"/>
                </a:cubicBezTo>
                <a:close/>
                <a:moveTo>
                  <a:pt x="153808" y="53521"/>
                </a:moveTo>
                <a:cubicBezTo>
                  <a:pt x="144512" y="53521"/>
                  <a:pt x="144687" y="68320"/>
                  <a:pt x="154400" y="68320"/>
                </a:cubicBezTo>
                <a:cubicBezTo>
                  <a:pt x="163608" y="68364"/>
                  <a:pt x="163432" y="53565"/>
                  <a:pt x="153720" y="53565"/>
                </a:cubicBezTo>
                <a:close/>
                <a:moveTo>
                  <a:pt x="126095" y="62642"/>
                </a:moveTo>
                <a:cubicBezTo>
                  <a:pt x="99632" y="72111"/>
                  <a:pt x="79549" y="94062"/>
                  <a:pt x="72489" y="121268"/>
                </a:cubicBezTo>
                <a:cubicBezTo>
                  <a:pt x="69946" y="130783"/>
                  <a:pt x="84482" y="132691"/>
                  <a:pt x="86894" y="123614"/>
                </a:cubicBezTo>
                <a:cubicBezTo>
                  <a:pt x="92704" y="101744"/>
                  <a:pt x="108950" y="84158"/>
                  <a:pt x="130283" y="76629"/>
                </a:cubicBezTo>
                <a:cubicBezTo>
                  <a:pt x="139206" y="73428"/>
                  <a:pt x="135281" y="59353"/>
                  <a:pt x="126007" y="626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57999" y="1347942"/>
            <a:ext cx="1132395" cy="97798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7000"/>
                </a:schemeClr>
              </a:gs>
              <a:gs pos="73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183118" y="2325921"/>
            <a:ext cx="807275" cy="775499"/>
          </a:xfrm>
          <a:prstGeom prst="rect">
            <a:avLst/>
          </a:prstGeom>
          <a:gradFill flip="none" rotWithShape="1">
            <a:gsLst>
              <a:gs pos="33000">
                <a:schemeClr val="bg1">
                  <a:alpha val="37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이산화탄소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b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메탄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80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2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수입액과 온실가스 연관성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1418871"/>
            <a:ext cx="5771515" cy="29477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15" y="1659255"/>
            <a:ext cx="1373058" cy="2638425"/>
          </a:xfrm>
          <a:prstGeom prst="rect">
            <a:avLst/>
          </a:prstGeom>
        </p:spPr>
      </p:pic>
      <p:grpSp>
        <p:nvGrpSpPr>
          <p:cNvPr id="16" name="Google Shape;201;p17"/>
          <p:cNvGrpSpPr/>
          <p:nvPr/>
        </p:nvGrpSpPr>
        <p:grpSpPr>
          <a:xfrm>
            <a:off x="2701546" y="1789746"/>
            <a:ext cx="1225318" cy="2081213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17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47664" y="4285529"/>
            <a:ext cx="374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ppm(parts per million, 100</a:t>
            </a:r>
            <a:r>
              <a:rPr lang="ko-KR" altLang="en-US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만분의 </a:t>
            </a:r>
            <a:r>
              <a:rPr lang="en-US" altLang="ko-KR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1)</a:t>
            </a:r>
            <a:endParaRPr lang="ko-KR" altLang="en-US" sz="12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수입액과 온실가스 연관성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15" y="1441790"/>
            <a:ext cx="5842545" cy="28558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47664" y="4285529"/>
            <a:ext cx="374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ppb(parts per billion, 10</a:t>
            </a:r>
            <a:r>
              <a:rPr lang="ko-KR" altLang="en-US" sz="120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억분의</a:t>
            </a:r>
            <a:r>
              <a:rPr lang="ko-KR" altLang="en-US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1200">
                <a:latin typeface="휴먼매직체" panose="02030504000101010101" pitchFamily="18" charset="-127"/>
                <a:ea typeface="휴먼매직체" panose="02030504000101010101" pitchFamily="18" charset="-127"/>
              </a:rPr>
              <a:t>1)</a:t>
            </a:r>
            <a:endParaRPr lang="ko-KR" altLang="en-US" sz="12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0" y="1657264"/>
            <a:ext cx="1373058" cy="2638425"/>
          </a:xfrm>
          <a:prstGeom prst="rect">
            <a:avLst/>
          </a:prstGeom>
        </p:spPr>
      </p:pic>
      <p:grpSp>
        <p:nvGrpSpPr>
          <p:cNvPr id="22" name="Google Shape;201;p17"/>
          <p:cNvGrpSpPr/>
          <p:nvPr/>
        </p:nvGrpSpPr>
        <p:grpSpPr>
          <a:xfrm>
            <a:off x="2701546" y="1789746"/>
            <a:ext cx="1718054" cy="2081213"/>
            <a:chOff x="576654" y="555403"/>
            <a:chExt cx="3865959" cy="3794658"/>
          </a:xfrm>
          <a:solidFill>
            <a:schemeClr val="accent1">
              <a:lumMod val="75000"/>
            </a:schemeClr>
          </a:solidFill>
        </p:grpSpPr>
        <p:sp>
          <p:nvSpPr>
            <p:cNvPr id="23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8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8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67" y="222591"/>
            <a:ext cx="5842545" cy="21040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792" y="2555234"/>
            <a:ext cx="5709920" cy="21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참여 카페 지도 시각화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35" y="1347451"/>
            <a:ext cx="4319091" cy="31127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93840" y="1355696"/>
            <a:ext cx="1260386" cy="31045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3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35135" y="1355696"/>
            <a:ext cx="1260386" cy="31045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7" idx="0"/>
          </p:cNvCxnSpPr>
          <p:nvPr/>
        </p:nvCxnSpPr>
        <p:spPr>
          <a:xfrm flipH="1" flipV="1">
            <a:off x="2067474" y="1436976"/>
            <a:ext cx="2570566" cy="46294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4409440" y="1899920"/>
            <a:ext cx="457200" cy="41656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80" y="1422391"/>
            <a:ext cx="2636271" cy="2435899"/>
          </a:xfrm>
          <a:prstGeom prst="ellipse">
            <a:avLst/>
          </a:prstGeom>
        </p:spPr>
      </p:pic>
      <p:cxnSp>
        <p:nvCxnSpPr>
          <p:cNvPr id="28" name="직선 연결선 27"/>
          <p:cNvCxnSpPr>
            <a:stCxn id="7" idx="4"/>
          </p:cNvCxnSpPr>
          <p:nvPr/>
        </p:nvCxnSpPr>
        <p:spPr>
          <a:xfrm flipH="1">
            <a:off x="2682240" y="2316480"/>
            <a:ext cx="1955800" cy="13716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67080" y="1392868"/>
            <a:ext cx="2634426" cy="2465422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3000">
                <a:schemeClr val="bg1">
                  <a:alpha val="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305474" y="390458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인천 광역시</a:t>
            </a:r>
            <a:endParaRPr lang="ko-KR" altLang="en-US" sz="20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4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7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 과정</a:t>
            </a:r>
            <a:endParaRPr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en"/>
              <a:t>Let’s start with the </a:t>
            </a:r>
            <a:r>
              <a:rPr lang="en" smtClean="0"/>
              <a:t>t</a:t>
            </a:r>
            <a:r>
              <a:rPr lang="en-US" altLang="ko-KR" err="1" smtClean="0"/>
              <a:t>hird</a:t>
            </a:r>
            <a:r>
              <a:rPr lang="en" smtClean="0"/>
              <a:t> </a:t>
            </a:r>
            <a:r>
              <a:rPr lang="en"/>
              <a:t>of slides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3</a:t>
            </a:r>
            <a:endParaRPr sz="7200" b="1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" name="Google Shape;247;p22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smtClean="0">
                <a:latin typeface="Amatic SC" panose="020B0600000101010101" charset="-79"/>
                <a:cs typeface="Amatic SC" panose="020B0600000101010101" charset="-79"/>
              </a:rPr>
              <a:t>18</a:t>
            </a:r>
            <a:endParaRPr lang="en" sz="1800"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3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인천 인구 구조와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</a:t>
            </a:r>
            <a:r>
              <a:rPr lang="ko-KR" altLang="en-US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비슷한 지역은</a:t>
            </a:r>
            <a:r>
              <a:rPr lang="en-US" altLang="ko-KR" sz="3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800"/>
          </a:p>
        </p:txBody>
      </p:sp>
      <p:sp>
        <p:nvSpPr>
          <p:cNvPr id="12" name="Google Shape;712;p50"/>
          <p:cNvSpPr/>
          <p:nvPr/>
        </p:nvSpPr>
        <p:spPr>
          <a:xfrm flipH="1">
            <a:off x="3060437" y="557480"/>
            <a:ext cx="1056163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90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619907" y="0"/>
            <a:ext cx="417789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09504" y="0"/>
            <a:ext cx="5334496" cy="5143500"/>
          </a:xfrm>
          <a:prstGeom prst="rect">
            <a:avLst/>
          </a:prstGeom>
          <a:blipFill dpi="0" rotWithShape="1">
            <a:blip r:embed="rId3">
              <a:alphaModFix amt="8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5" name="직사각형 4"/>
          <p:cNvSpPr/>
          <p:nvPr/>
        </p:nvSpPr>
        <p:spPr>
          <a:xfrm>
            <a:off x="3538116" y="0"/>
            <a:ext cx="2072640" cy="5143500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9354" y="24959"/>
            <a:ext cx="4452714" cy="5118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1468" y="1287967"/>
            <a:ext cx="262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개요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468" y="2199171"/>
            <a:ext cx="262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468" y="3110375"/>
            <a:ext cx="288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 과정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2504" y="585343"/>
            <a:ext cx="137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Index.</a:t>
            </a:r>
            <a:endParaRPr lang="ko-KR" altLang="en-US" sz="2800" b="1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구조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9" y="1521230"/>
            <a:ext cx="7207885" cy="25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9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전문점 사업체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8875" y="4135119"/>
            <a:ext cx="2784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기본 경기 값 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 </a:t>
            </a:r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그래프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 값 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 10</a:t>
            </a:r>
            <a:endParaRPr lang="ko-KR" altLang="en-US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28" y="1333088"/>
            <a:ext cx="6571565" cy="28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울산광역시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80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70" y="1438910"/>
            <a:ext cx="3695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구조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2" y="1499720"/>
            <a:ext cx="7170272" cy="252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사업체 분석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7946074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5025" y="4135119"/>
            <a:ext cx="2784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기본 경기 값 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 </a:t>
            </a:r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그래프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 값 </a:t>
            </a:r>
            <a:r>
              <a:rPr lang="en-US" altLang="ko-KR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 10</a:t>
            </a:r>
            <a:endParaRPr lang="ko-KR" altLang="en-US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10" y="1359051"/>
            <a:ext cx="6557641" cy="28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대구광역시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80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9" y="1492249"/>
            <a:ext cx="3382574" cy="21786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66" y="1313391"/>
            <a:ext cx="2765882" cy="3268769"/>
          </a:xfrm>
          <a:prstGeom prst="rect">
            <a:avLst/>
          </a:prstGeom>
        </p:spPr>
      </p:pic>
      <p:cxnSp>
        <p:nvCxnSpPr>
          <p:cNvPr id="8" name="Google Shape;461;p41"/>
          <p:cNvCxnSpPr/>
          <p:nvPr/>
        </p:nvCxnSpPr>
        <p:spPr>
          <a:xfrm rot="10800000">
            <a:off x="5702028" y="17332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5442331" y="1492249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북구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0" name="Google Shape;461;p41"/>
          <p:cNvCxnSpPr/>
          <p:nvPr/>
        </p:nvCxnSpPr>
        <p:spPr>
          <a:xfrm rot="10800000">
            <a:off x="6167437" y="2305256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5827416" y="2064294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수성구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2" name="Google Shape;461;p41"/>
          <p:cNvCxnSpPr/>
          <p:nvPr/>
        </p:nvCxnSpPr>
        <p:spPr>
          <a:xfrm rot="10800000">
            <a:off x="5338694" y="2367710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4998673" y="2126748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달서구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7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대전광역시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80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" y="1513840"/>
            <a:ext cx="3400734" cy="247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401" y="1306194"/>
            <a:ext cx="2757087" cy="3245485"/>
          </a:xfrm>
          <a:prstGeom prst="rect">
            <a:avLst/>
          </a:prstGeom>
        </p:spPr>
      </p:pic>
      <p:cxnSp>
        <p:nvCxnSpPr>
          <p:cNvPr id="18" name="Google Shape;461;p41"/>
          <p:cNvCxnSpPr/>
          <p:nvPr/>
        </p:nvCxnSpPr>
        <p:spPr>
          <a:xfrm rot="10800000">
            <a:off x="5000988" y="206849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4660967" y="1815761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유성구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20" name="Google Shape;461;p41"/>
          <p:cNvCxnSpPr/>
          <p:nvPr/>
        </p:nvCxnSpPr>
        <p:spPr>
          <a:xfrm rot="10800000">
            <a:off x="5260685" y="2891507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TextBox 20"/>
          <p:cNvSpPr txBox="1"/>
          <p:nvPr/>
        </p:nvSpPr>
        <p:spPr>
          <a:xfrm>
            <a:off x="5000988" y="2650545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서</a:t>
            </a:r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2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선정</a:t>
            </a:r>
            <a:r>
              <a:rPr lang="en-US" altLang="ko-KR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경기도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800"/>
          </a:p>
        </p:txBody>
      </p:sp>
      <p:sp>
        <p:nvSpPr>
          <p:cNvPr id="7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64" y="1490212"/>
            <a:ext cx="3400345" cy="274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589" y="1283665"/>
            <a:ext cx="2952046" cy="3290632"/>
          </a:xfrm>
          <a:prstGeom prst="rect">
            <a:avLst/>
          </a:prstGeom>
        </p:spPr>
      </p:pic>
      <p:cxnSp>
        <p:nvCxnSpPr>
          <p:cNvPr id="10" name="Google Shape;461;p41"/>
          <p:cNvCxnSpPr/>
          <p:nvPr/>
        </p:nvCxnSpPr>
        <p:spPr>
          <a:xfrm rot="10800000">
            <a:off x="5153388" y="23632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Google Shape;461;p41"/>
          <p:cNvCxnSpPr/>
          <p:nvPr/>
        </p:nvCxnSpPr>
        <p:spPr>
          <a:xfrm rot="10800000">
            <a:off x="6199868" y="186461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" name="Google Shape;461;p41"/>
          <p:cNvCxnSpPr/>
          <p:nvPr/>
        </p:nvCxnSpPr>
        <p:spPr>
          <a:xfrm rot="10800000">
            <a:off x="5864588" y="2728971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" name="Google Shape;461;p41"/>
          <p:cNvCxnSpPr/>
          <p:nvPr/>
        </p:nvCxnSpPr>
        <p:spPr>
          <a:xfrm rot="10800000">
            <a:off x="5376908" y="3461217"/>
            <a:ext cx="0" cy="498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5743345" y="1632452"/>
            <a:ext cx="91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남양주시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3367" y="2122249"/>
            <a:ext cx="6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부천시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7526" y="2495291"/>
            <a:ext cx="734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분당구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7859" y="3245036"/>
            <a:ext cx="698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화성시</a:t>
            </a:r>
            <a:endParaRPr lang="ko-KR" altLang="en-US" sz="16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7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 rot="21064509">
            <a:off x="1371750" y="1054959"/>
            <a:ext cx="3735540" cy="13415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수입액 </a:t>
            </a:r>
            <a:r>
              <a:rPr lang="ko-KR" altLang="en-US" sz="320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이상값의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명백한 근거</a:t>
            </a:r>
            <a:endParaRPr sz="32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800"/>
          </a:p>
        </p:txBody>
      </p:sp>
      <p:sp>
        <p:nvSpPr>
          <p:cNvPr id="2" name="TextBox 1"/>
          <p:cNvSpPr txBox="1"/>
          <p:nvPr/>
        </p:nvSpPr>
        <p:spPr>
          <a:xfrm rot="654314">
            <a:off x="4927600" y="2220597"/>
            <a:ext cx="296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상관분석</a:t>
            </a:r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회귀분석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654314">
            <a:off x="7429887" y="787096"/>
            <a:ext cx="44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20425369">
            <a:off x="2783270" y="3391620"/>
            <a:ext cx="633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4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7309" y="2779044"/>
            <a:ext cx="1176309" cy="52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히트맵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20167309">
            <a:off x="4438728" y="3312042"/>
            <a:ext cx="296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더 많은 변수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1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58160" y="143256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matic SC" panose="020B0600000101010101" charset="-79"/>
                <a:cs typeface="Amatic SC" panose="020B0600000101010101" charset="-79"/>
              </a:rPr>
              <a:t>Thanks!</a:t>
            </a:r>
            <a:endParaRPr lang="ko-KR" altLang="en-US" sz="9600">
              <a:solidFill>
                <a:schemeClr val="accent1">
                  <a:lumMod val="60000"/>
                  <a:lumOff val="40000"/>
                </a:schemeClr>
              </a:solidFill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01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개요</a:t>
            </a:r>
            <a:endParaRPr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1</a:t>
            </a:r>
            <a:endParaRPr sz="7200" b="1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>
                <a:latin typeface="Amatic SC" panose="020B0600000101010101" charset="-79"/>
                <a:cs typeface="Amatic SC" panose="020B0600000101010101" charset="-79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359469"/>
            <a:ext cx="4684629" cy="5506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13" y="1859280"/>
            <a:ext cx="7546447" cy="11975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13" y="3114569"/>
            <a:ext cx="3573887" cy="10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34" y="1353144"/>
            <a:ext cx="7312321" cy="16948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15" y="3048000"/>
            <a:ext cx="2825643" cy="1348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259" y="3048000"/>
            <a:ext cx="2224422" cy="13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55" y="1370252"/>
            <a:ext cx="3993425" cy="20502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81" y="1370252"/>
            <a:ext cx="3738879" cy="19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" y="1369618"/>
            <a:ext cx="4867185" cy="19787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" y="3429609"/>
            <a:ext cx="4867185" cy="16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2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5" y="1383347"/>
            <a:ext cx="2743745" cy="278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6" y="1661699"/>
            <a:ext cx="3488728" cy="1426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778" y="1383348"/>
            <a:ext cx="3414531" cy="21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5" y="1407160"/>
            <a:ext cx="3221265" cy="21301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5" y="3537351"/>
            <a:ext cx="4613185" cy="10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코드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6" y="1348084"/>
            <a:ext cx="2695847" cy="22305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017" y="1587594"/>
            <a:ext cx="2866888" cy="960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017" y="2548074"/>
            <a:ext cx="4523858" cy="9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출처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298151"/>
            <a:ext cx="7904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수출액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</a:t>
            </a: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https://kosis.kr/statHtml/statHtml.do?orgId=360&amp;tblId=DT_1R11001_FRM101&amp;vw_cd=MT_ZTITLE&amp;list_id=S2_2&amp;seqNo=&amp;lang_mode=ko&amp;language=kor&amp;obj_var_id=&amp;itm_id=&amp;conn_path=MT_ZTITLE</a:t>
            </a:r>
          </a:p>
          <a:p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음식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및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음료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업종별</a:t>
            </a: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https://kosis.kr/statisticsList/statisticsListIndex.do?menuId=M_01_01&amp;vwcd=MT_ZTITLE&amp;parmTabId=M_01_01&amp;parentId=O2.1;O_22.2;&amp;outLink=Y#content-group</a:t>
            </a:r>
          </a:p>
          <a:p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</a:t>
            </a: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https://kosis.kr/statHtml/statHtml.do?orgId=141&amp;tblId=DT_14103_A000&amp;vw_cd=MT_ZTITLE&amp;list_id=T_6&amp;seqNo=&amp;lang_mode=ko&amp;language=kor&amp;obj_var_id=&amp;itm_id=&amp;conn_path=MT_ZTITLE</a:t>
            </a:r>
          </a:p>
          <a:p>
            <a:r>
              <a:rPr lang="en-US" altLang="ko-KR" sz="11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</a:t>
            </a:r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://jumin.mois.go.kr</a:t>
            </a:r>
            <a:r>
              <a:rPr lang="en-US" altLang="ko-KR" sz="11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/#</a:t>
            </a:r>
            <a:endParaRPr lang="en-US" altLang="ko-KR" sz="11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CU</a:t>
            </a: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https://www.mk.co.kr/news/business/view/2021/06/609271</a:t>
            </a:r>
            <a:r>
              <a:rPr lang="en-US" altLang="ko-KR" sz="11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endParaRPr lang="en-US" altLang="ko-KR" sz="11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전문점 수</a:t>
            </a: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https://sgis.kostat.go.kr/view/thematicMap/thematicMapMain?stat_thema_map_id=DyqDKo9usM20160629174353430EKHJotIJLx&amp;theme=CTGR_004&amp;mapType=04&amp;CTGRS=CTGR_001:recommend,CTGR_002:recommend,CTGR_003:recommend,CTGR_004:recommend,CTGR_005:recommend</a:t>
            </a:r>
            <a:endParaRPr lang="ko-KR" altLang="en-US" sz="11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출처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298151"/>
            <a:ext cx="79044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전국 시도 산업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사업체구분별 사업체 수</a:t>
            </a:r>
            <a:r>
              <a:rPr lang="en-US" altLang="ko-KR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100" b="1">
                <a:latin typeface="휴먼매직체" panose="02030504000101010101" pitchFamily="18" charset="-127"/>
                <a:ea typeface="휴먼매직체" panose="02030504000101010101" pitchFamily="18" charset="-127"/>
              </a:rPr>
              <a:t>종사자 </a:t>
            </a:r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</a:t>
            </a:r>
            <a:endParaRPr lang="en-US" altLang="ko-KR" sz="1100" b="1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</a:t>
            </a:r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://kosis.kr/statHtml/statHtml.do?orgId=101&amp;tblId=DT_1K52C01&amp;conn_path=I2</a:t>
            </a:r>
          </a:p>
          <a:p>
            <a:r>
              <a:rPr lang="ko-KR" altLang="en-US" sz="1100" b="1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100" b="1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참여 카페 정보</a:t>
            </a:r>
            <a:endParaRPr lang="en-US" altLang="ko-KR" sz="1100" b="1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http://coffeebak.kr</a:t>
            </a:r>
            <a:r>
              <a:rPr lang="en-US" altLang="ko-KR" sz="11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</a:p>
          <a:p>
            <a:r>
              <a:rPr lang="ko-KR" altLang="en-US" sz="1100" b="1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경북 기사</a:t>
            </a:r>
            <a:endParaRPr lang="en-US" altLang="ko-KR" sz="1100" b="1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</a:t>
            </a:r>
            <a:r>
              <a:rPr lang="en-US" altLang="ko-KR" sz="110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www.hankyung.com/society/article/2021062253151</a:t>
            </a:r>
          </a:p>
          <a:p>
            <a:r>
              <a:rPr lang="ko-KR" altLang="en-US" sz="1100" b="1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100" b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100" b="1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노컷뉴스</a:t>
            </a:r>
            <a:endParaRPr lang="en-US" altLang="ko-KR" sz="1100" b="1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https://www.nocutnews.co.kr/news/5567674</a:t>
            </a:r>
            <a:endParaRPr lang="en-US" altLang="ko-KR" sz="1100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템플릿</a:t>
            </a:r>
            <a:endParaRPr lang="en-US" altLang="ko-KR" sz="1100" b="1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https://www.slidescarnival.com/curio-free-presentation-template/12669</a:t>
            </a:r>
            <a:endParaRPr lang="en-US" altLang="ko-KR" sz="110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100" b="1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메가커피</a:t>
            </a:r>
            <a:r>
              <a:rPr lang="ko-KR" altLang="en-US" sz="1100" b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정보</a:t>
            </a:r>
            <a:endParaRPr lang="en-US" altLang="ko-KR" sz="1100" b="1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100">
                <a:latin typeface="휴먼매직체" panose="02030504000101010101" pitchFamily="18" charset="-127"/>
                <a:ea typeface="휴먼매직체" panose="02030504000101010101" pitchFamily="18" charset="-127"/>
              </a:rPr>
              <a:t>https://narini-9281.tistory.com/391</a:t>
            </a:r>
            <a:endParaRPr lang="ko-KR" altLang="en-US" sz="11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07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 한 잔의 </a:t>
            </a:r>
            <a:r>
              <a:rPr lang="ko-KR" altLang="en-US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뒷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모습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1658696"/>
            <a:ext cx="1502594" cy="20903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569" y="1664287"/>
            <a:ext cx="1841263" cy="2074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487" y="1658696"/>
            <a:ext cx="1628193" cy="20801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943" y="1647427"/>
            <a:ext cx="1765761" cy="2101612"/>
          </a:xfrm>
          <a:prstGeom prst="rect">
            <a:avLst/>
          </a:prstGeom>
        </p:spPr>
      </p:pic>
      <p:sp>
        <p:nvSpPr>
          <p:cNvPr id="16" name="Google Shape;192;p16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smtClean="0">
                <a:latin typeface="Amatic SC" panose="020B0600000101010101" charset="-79"/>
                <a:cs typeface="Amatic SC" panose="020B0600000101010101" charset="-79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sldNum" idx="12"/>
          </p:nvPr>
        </p:nvSpPr>
        <p:spPr>
          <a:xfrm rot="563076">
            <a:off x="8909002" y="3301115"/>
            <a:ext cx="515347" cy="28456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9388">
            <a:off x="4973527" y="403189"/>
            <a:ext cx="4584149" cy="4553468"/>
          </a:xfrm>
          <a:prstGeom prst="rect">
            <a:avLst/>
          </a:prstGeom>
          <a:blipFill>
            <a:blip r:embed="rId4">
              <a:alphaModFix amt="83000"/>
            </a:blip>
            <a:tile tx="0" ty="0" sx="100000" sy="100000" flip="none" algn="tl"/>
          </a:blipFill>
        </p:spPr>
      </p:pic>
      <p:sp>
        <p:nvSpPr>
          <p:cNvPr id="20" name="직사각형 19"/>
          <p:cNvSpPr/>
          <p:nvPr/>
        </p:nvSpPr>
        <p:spPr>
          <a:xfrm rot="20481052">
            <a:off x="4992638" y="383995"/>
            <a:ext cx="4562839" cy="4647856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076">
            <a:off x="4622831" y="2017376"/>
            <a:ext cx="4625341" cy="366027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 rot="563076">
            <a:off x="4633341" y="2018233"/>
            <a:ext cx="4625287" cy="3618238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70" y="1143394"/>
            <a:ext cx="3778990" cy="33667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352" y="605829"/>
            <a:ext cx="445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err="1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320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err="1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재자원화</a:t>
            </a:r>
            <a:r>
              <a:rPr lang="ko-KR" altLang="en-US" sz="320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</a:t>
            </a:r>
            <a:r>
              <a:rPr lang="en-US" altLang="ko-KR" sz="320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3200">
              <a:solidFill>
                <a:schemeClr val="accent1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95" y="1143394"/>
            <a:ext cx="3383280" cy="63120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783395" y="1143394"/>
            <a:ext cx="3383280" cy="631209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817" y="2884684"/>
            <a:ext cx="2476715" cy="23319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791817" y="2886711"/>
            <a:ext cx="2476715" cy="2329895"/>
          </a:xfrm>
          <a:prstGeom prst="rect">
            <a:avLst/>
          </a:prstGeom>
          <a:blipFill dpi="0" rotWithShape="1">
            <a:blip r:embed="rId5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 rot="21064509">
            <a:off x="1374876" y="1095021"/>
            <a:ext cx="3219071" cy="13415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정말로 커피 소비량이 많을까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sz="32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800"/>
          </a:p>
        </p:txBody>
      </p:sp>
      <p:sp>
        <p:nvSpPr>
          <p:cNvPr id="2" name="TextBox 1"/>
          <p:cNvSpPr txBox="1"/>
          <p:nvPr/>
        </p:nvSpPr>
        <p:spPr>
          <a:xfrm rot="654314">
            <a:off x="4927600" y="2220597"/>
            <a:ext cx="296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이산화탄소</a:t>
            </a:r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 </a:t>
            </a:r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메탄</a:t>
            </a:r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654314">
            <a:off x="7429887" y="787096"/>
            <a:ext cx="44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20425369">
            <a:off x="2783270" y="3391620"/>
            <a:ext cx="633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4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7309" y="2779044"/>
            <a:ext cx="1658980" cy="52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근거 있어</a:t>
            </a:r>
            <a:r>
              <a:rPr lang="en-US" altLang="ko-KR" sz="28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28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3938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en"/>
              <a:t>Let’s start with the </a:t>
            </a:r>
            <a:r>
              <a:rPr lang="en" smtClean="0"/>
              <a:t>s</a:t>
            </a:r>
            <a:r>
              <a:rPr lang="en-US" altLang="ko-KR" err="1" smtClean="0"/>
              <a:t>econd</a:t>
            </a:r>
            <a:r>
              <a:rPr lang="en" smtClean="0"/>
              <a:t> </a:t>
            </a:r>
            <a:r>
              <a:rPr lang="en"/>
              <a:t>set of slides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smtClean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sz="7200" b="1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" name="Google Shape;220;p19"/>
          <p:cNvSpPr txBox="1">
            <a:spLocks/>
          </p:cNvSpPr>
          <p:nvPr/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 smtClean="0">
                <a:latin typeface="Amatic SC" panose="020B0600000101010101" charset="-79"/>
                <a:cs typeface="Amatic SC" panose="020B0600000101010101" charset="-79"/>
              </a:rPr>
              <a:t>7</a:t>
            </a:r>
            <a:endParaRPr lang="en" sz="1800">
              <a:latin typeface="Amatic SC" panose="020B0600000101010101" charset="-79"/>
              <a:cs typeface="Amatic SC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79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r>
              <a:rPr lang="en-US" altLang="ko-KR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주제 파악 데이터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7" name="Google Shape;227;p2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800"/>
          </a:p>
        </p:txBody>
      </p:sp>
      <p:sp>
        <p:nvSpPr>
          <p:cNvPr id="228" name="Google Shape;228;p20"/>
          <p:cNvSpPr/>
          <p:nvPr/>
        </p:nvSpPr>
        <p:spPr>
          <a:xfrm>
            <a:off x="7815738" y="3801090"/>
            <a:ext cx="937597" cy="835429"/>
          </a:xfrm>
          <a:custGeom>
            <a:avLst/>
            <a:gdLst/>
            <a:ahLst/>
            <a:cxnLst/>
            <a:rect l="l" t="t" r="r" b="b"/>
            <a:pathLst>
              <a:path w="444359" h="395938" extrusionOk="0">
                <a:moveTo>
                  <a:pt x="135136" y="205311"/>
                </a:moveTo>
                <a:lnTo>
                  <a:pt x="101482" y="200356"/>
                </a:lnTo>
                <a:cubicBezTo>
                  <a:pt x="92405" y="199041"/>
                  <a:pt x="88788" y="213642"/>
                  <a:pt x="98347" y="215046"/>
                </a:cubicBezTo>
                <a:lnTo>
                  <a:pt x="132067" y="220001"/>
                </a:lnTo>
                <a:cubicBezTo>
                  <a:pt x="141056" y="221316"/>
                  <a:pt x="144673" y="206714"/>
                  <a:pt x="135136" y="205311"/>
                </a:cubicBezTo>
                <a:close/>
                <a:moveTo>
                  <a:pt x="293388" y="291650"/>
                </a:moveTo>
                <a:cubicBezTo>
                  <a:pt x="292554" y="295482"/>
                  <a:pt x="294966" y="299271"/>
                  <a:pt x="298803" y="300115"/>
                </a:cubicBezTo>
                <a:cubicBezTo>
                  <a:pt x="298869" y="300130"/>
                  <a:pt x="298935" y="300144"/>
                  <a:pt x="299001" y="300157"/>
                </a:cubicBezTo>
                <a:cubicBezTo>
                  <a:pt x="299373" y="300157"/>
                  <a:pt x="300711" y="300157"/>
                  <a:pt x="300930" y="300551"/>
                </a:cubicBezTo>
                <a:cubicBezTo>
                  <a:pt x="299921" y="300222"/>
                  <a:pt x="299790" y="300201"/>
                  <a:pt x="300535" y="300551"/>
                </a:cubicBezTo>
                <a:cubicBezTo>
                  <a:pt x="301280" y="300902"/>
                  <a:pt x="301456" y="300924"/>
                  <a:pt x="302267" y="301297"/>
                </a:cubicBezTo>
                <a:lnTo>
                  <a:pt x="302377" y="301297"/>
                </a:lnTo>
                <a:cubicBezTo>
                  <a:pt x="309919" y="308335"/>
                  <a:pt x="320267" y="297416"/>
                  <a:pt x="313142" y="290335"/>
                </a:cubicBezTo>
                <a:cubicBezTo>
                  <a:pt x="307573" y="285621"/>
                  <a:pt x="295756" y="281894"/>
                  <a:pt x="293388" y="291650"/>
                </a:cubicBezTo>
                <a:close/>
                <a:moveTo>
                  <a:pt x="285999" y="274110"/>
                </a:moveTo>
                <a:cubicBezTo>
                  <a:pt x="269973" y="263589"/>
                  <a:pt x="253310" y="254069"/>
                  <a:pt x="236099" y="245608"/>
                </a:cubicBezTo>
                <a:cubicBezTo>
                  <a:pt x="227833" y="241530"/>
                  <a:pt x="220752" y="255014"/>
                  <a:pt x="229346" y="259180"/>
                </a:cubicBezTo>
                <a:cubicBezTo>
                  <a:pt x="245439" y="267053"/>
                  <a:pt x="261027" y="275919"/>
                  <a:pt x="276002" y="285730"/>
                </a:cubicBezTo>
                <a:cubicBezTo>
                  <a:pt x="283697" y="290576"/>
                  <a:pt x="293738" y="279109"/>
                  <a:pt x="285999" y="274023"/>
                </a:cubicBezTo>
                <a:close/>
                <a:moveTo>
                  <a:pt x="433354" y="1544"/>
                </a:moveTo>
                <a:cubicBezTo>
                  <a:pt x="431162" y="3057"/>
                  <a:pt x="428970" y="4482"/>
                  <a:pt x="426908" y="5929"/>
                </a:cubicBezTo>
                <a:cubicBezTo>
                  <a:pt x="425220" y="5833"/>
                  <a:pt x="423554" y="6381"/>
                  <a:pt x="422239" y="7464"/>
                </a:cubicBezTo>
                <a:cubicBezTo>
                  <a:pt x="417854" y="10840"/>
                  <a:pt x="413469" y="14261"/>
                  <a:pt x="408952" y="17659"/>
                </a:cubicBezTo>
                <a:cubicBezTo>
                  <a:pt x="315904" y="75803"/>
                  <a:pt x="209197" y="106563"/>
                  <a:pt x="111195" y="154928"/>
                </a:cubicBezTo>
                <a:cubicBezTo>
                  <a:pt x="93853" y="163501"/>
                  <a:pt x="76773" y="172622"/>
                  <a:pt x="60089" y="182400"/>
                </a:cubicBezTo>
                <a:cubicBezTo>
                  <a:pt x="42549" y="192748"/>
                  <a:pt x="25141" y="203184"/>
                  <a:pt x="5146" y="208249"/>
                </a:cubicBezTo>
                <a:cubicBezTo>
                  <a:pt x="-1804" y="210003"/>
                  <a:pt x="-1147" y="218532"/>
                  <a:pt x="3743" y="221404"/>
                </a:cubicBezTo>
                <a:cubicBezTo>
                  <a:pt x="4707" y="222430"/>
                  <a:pt x="5979" y="223140"/>
                  <a:pt x="7360" y="223443"/>
                </a:cubicBezTo>
                <a:cubicBezTo>
                  <a:pt x="52371" y="234230"/>
                  <a:pt x="97777" y="242999"/>
                  <a:pt x="143621" y="249752"/>
                </a:cubicBezTo>
                <a:lnTo>
                  <a:pt x="143117" y="384961"/>
                </a:lnTo>
                <a:cubicBezTo>
                  <a:pt x="142854" y="387829"/>
                  <a:pt x="144717" y="390464"/>
                  <a:pt x="147502" y="391166"/>
                </a:cubicBezTo>
                <a:cubicBezTo>
                  <a:pt x="148620" y="393251"/>
                  <a:pt x="150615" y="394717"/>
                  <a:pt x="152939" y="395156"/>
                </a:cubicBezTo>
                <a:cubicBezTo>
                  <a:pt x="155855" y="396721"/>
                  <a:pt x="159473" y="395875"/>
                  <a:pt x="161402" y="393183"/>
                </a:cubicBezTo>
                <a:cubicBezTo>
                  <a:pt x="187777" y="361278"/>
                  <a:pt x="215797" y="330777"/>
                  <a:pt x="245351" y="301801"/>
                </a:cubicBezTo>
                <a:cubicBezTo>
                  <a:pt x="266464" y="313914"/>
                  <a:pt x="286394" y="328001"/>
                  <a:pt x="304854" y="343874"/>
                </a:cubicBezTo>
                <a:cubicBezTo>
                  <a:pt x="316496" y="353850"/>
                  <a:pt x="331712" y="356854"/>
                  <a:pt x="343266" y="366413"/>
                </a:cubicBezTo>
                <a:cubicBezTo>
                  <a:pt x="346533" y="371170"/>
                  <a:pt x="355500" y="370798"/>
                  <a:pt x="356553" y="363519"/>
                </a:cubicBezTo>
                <a:cubicBezTo>
                  <a:pt x="373083" y="243175"/>
                  <a:pt x="405510" y="125528"/>
                  <a:pt x="443593" y="10753"/>
                </a:cubicBezTo>
                <a:cubicBezTo>
                  <a:pt x="446618" y="4679"/>
                  <a:pt x="440173" y="-3323"/>
                  <a:pt x="433354" y="1457"/>
                </a:cubicBezTo>
                <a:close/>
                <a:moveTo>
                  <a:pt x="144959" y="232695"/>
                </a:moveTo>
                <a:cubicBezTo>
                  <a:pt x="144345" y="233234"/>
                  <a:pt x="143819" y="233863"/>
                  <a:pt x="143380" y="234558"/>
                </a:cubicBezTo>
                <a:cubicBezTo>
                  <a:pt x="106218" y="229033"/>
                  <a:pt x="69319" y="222164"/>
                  <a:pt x="32639" y="213949"/>
                </a:cubicBezTo>
                <a:cubicBezTo>
                  <a:pt x="52744" y="204895"/>
                  <a:pt x="71358" y="192134"/>
                  <a:pt x="90652" y="181720"/>
                </a:cubicBezTo>
                <a:cubicBezTo>
                  <a:pt x="170610" y="138682"/>
                  <a:pt x="257497" y="110816"/>
                  <a:pt x="339320" y="71856"/>
                </a:cubicBezTo>
                <a:cubicBezTo>
                  <a:pt x="273370" y="123978"/>
                  <a:pt x="208584" y="177592"/>
                  <a:pt x="144959" y="232695"/>
                </a:cubicBezTo>
                <a:close/>
                <a:moveTo>
                  <a:pt x="157938" y="358827"/>
                </a:moveTo>
                <a:lnTo>
                  <a:pt x="158376" y="242429"/>
                </a:lnTo>
                <a:cubicBezTo>
                  <a:pt x="158376" y="241688"/>
                  <a:pt x="158267" y="240949"/>
                  <a:pt x="158070" y="240237"/>
                </a:cubicBezTo>
                <a:cubicBezTo>
                  <a:pt x="232788" y="175691"/>
                  <a:pt x="309152" y="113147"/>
                  <a:pt x="387181" y="52607"/>
                </a:cubicBezTo>
                <a:lnTo>
                  <a:pt x="297159" y="137213"/>
                </a:lnTo>
                <a:cubicBezTo>
                  <a:pt x="259098" y="172972"/>
                  <a:pt x="217024" y="207372"/>
                  <a:pt x="189531" y="252405"/>
                </a:cubicBezTo>
                <a:cubicBezTo>
                  <a:pt x="188216" y="254240"/>
                  <a:pt x="188018" y="256658"/>
                  <a:pt x="189049" y="258675"/>
                </a:cubicBezTo>
                <a:cubicBezTo>
                  <a:pt x="189356" y="259691"/>
                  <a:pt x="189882" y="260620"/>
                  <a:pt x="190605" y="261394"/>
                </a:cubicBezTo>
                <a:cubicBezTo>
                  <a:pt x="181222" y="294369"/>
                  <a:pt x="170325" y="326817"/>
                  <a:pt x="157938" y="358739"/>
                </a:cubicBezTo>
                <a:close/>
                <a:moveTo>
                  <a:pt x="174535" y="355801"/>
                </a:moveTo>
                <a:cubicBezTo>
                  <a:pt x="184927" y="328323"/>
                  <a:pt x="194267" y="300479"/>
                  <a:pt x="202533" y="272269"/>
                </a:cubicBezTo>
                <a:cubicBezTo>
                  <a:pt x="212223" y="280124"/>
                  <a:pt x="222396" y="287379"/>
                  <a:pt x="232964" y="293996"/>
                </a:cubicBezTo>
                <a:cubicBezTo>
                  <a:pt x="212749" y="313844"/>
                  <a:pt x="193281" y="334418"/>
                  <a:pt x="174535" y="355713"/>
                </a:cubicBezTo>
                <a:close/>
                <a:moveTo>
                  <a:pt x="344143" y="348807"/>
                </a:moveTo>
                <a:cubicBezTo>
                  <a:pt x="334847" y="343743"/>
                  <a:pt x="324608" y="340432"/>
                  <a:pt x="316255" y="333460"/>
                </a:cubicBezTo>
                <a:cubicBezTo>
                  <a:pt x="304394" y="323193"/>
                  <a:pt x="291962" y="313631"/>
                  <a:pt x="278983" y="304827"/>
                </a:cubicBezTo>
                <a:cubicBezTo>
                  <a:pt x="253946" y="288581"/>
                  <a:pt x="227351" y="274637"/>
                  <a:pt x="205273" y="254400"/>
                </a:cubicBezTo>
                <a:cubicBezTo>
                  <a:pt x="232701" y="211538"/>
                  <a:pt x="274533" y="178125"/>
                  <a:pt x="311212" y="143637"/>
                </a:cubicBezTo>
                <a:cubicBezTo>
                  <a:pt x="346993" y="110020"/>
                  <a:pt x="382796" y="76401"/>
                  <a:pt x="418643" y="42784"/>
                </a:cubicBezTo>
                <a:cubicBezTo>
                  <a:pt x="385098" y="142442"/>
                  <a:pt x="360170" y="244797"/>
                  <a:pt x="344143" y="348720"/>
                </a:cubicBezTo>
                <a:close/>
                <a:moveTo>
                  <a:pt x="55923" y="163172"/>
                </a:moveTo>
                <a:cubicBezTo>
                  <a:pt x="76620" y="147430"/>
                  <a:pt x="101087" y="137608"/>
                  <a:pt x="124481" y="126668"/>
                </a:cubicBezTo>
                <a:lnTo>
                  <a:pt x="197797" y="92378"/>
                </a:lnTo>
                <a:cubicBezTo>
                  <a:pt x="206238" y="88431"/>
                  <a:pt x="202379" y="74268"/>
                  <a:pt x="193412" y="78434"/>
                </a:cubicBezTo>
                <a:lnTo>
                  <a:pt x="116237" y="114478"/>
                </a:lnTo>
                <a:cubicBezTo>
                  <a:pt x="92954" y="125440"/>
                  <a:pt x="68661" y="135306"/>
                  <a:pt x="48052" y="150960"/>
                </a:cubicBezTo>
                <a:cubicBezTo>
                  <a:pt x="40532" y="156704"/>
                  <a:pt x="48096" y="169114"/>
                  <a:pt x="55923" y="163084"/>
                </a:cubicBezTo>
                <a:close/>
                <a:moveTo>
                  <a:pt x="41760" y="133684"/>
                </a:moveTo>
                <a:cubicBezTo>
                  <a:pt x="60198" y="122794"/>
                  <a:pt x="79119" y="112805"/>
                  <a:pt x="98479" y="103713"/>
                </a:cubicBezTo>
                <a:cubicBezTo>
                  <a:pt x="106919" y="99766"/>
                  <a:pt x="103061" y="85603"/>
                  <a:pt x="94094" y="89791"/>
                </a:cubicBezTo>
                <a:cubicBezTo>
                  <a:pt x="73528" y="99409"/>
                  <a:pt x="53467" y="109990"/>
                  <a:pt x="33889" y="121537"/>
                </a:cubicBezTo>
                <a:cubicBezTo>
                  <a:pt x="25689" y="126339"/>
                  <a:pt x="33341" y="138573"/>
                  <a:pt x="41760" y="1335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26;p44"/>
          <p:cNvSpPr/>
          <p:nvPr/>
        </p:nvSpPr>
        <p:spPr>
          <a:xfrm>
            <a:off x="883375" y="1342125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Nunito"/>
              <a:sym typeface="Nunito"/>
            </a:endParaRPr>
          </a:p>
        </p:txBody>
      </p:sp>
      <p:sp>
        <p:nvSpPr>
          <p:cNvPr id="8" name="Google Shape;527;p44"/>
          <p:cNvSpPr/>
          <p:nvPr/>
        </p:nvSpPr>
        <p:spPr>
          <a:xfrm>
            <a:off x="4419738" y="1342125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528;p44"/>
          <p:cNvSpPr/>
          <p:nvPr/>
        </p:nvSpPr>
        <p:spPr>
          <a:xfrm>
            <a:off x="883375" y="2989322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529;p44"/>
          <p:cNvSpPr/>
          <p:nvPr/>
        </p:nvSpPr>
        <p:spPr>
          <a:xfrm>
            <a:off x="4419738" y="2989322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530;p44"/>
          <p:cNvSpPr/>
          <p:nvPr/>
        </p:nvSpPr>
        <p:spPr>
          <a:xfrm>
            <a:off x="3136986" y="1693379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1;p44"/>
          <p:cNvSpPr/>
          <p:nvPr/>
        </p:nvSpPr>
        <p:spPr>
          <a:xfrm rot="5400000">
            <a:off x="3277349" y="1693379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2;p44"/>
          <p:cNvSpPr/>
          <p:nvPr/>
        </p:nvSpPr>
        <p:spPr>
          <a:xfrm rot="10800000">
            <a:off x="3300212" y="1857891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33;p44"/>
          <p:cNvSpPr/>
          <p:nvPr/>
        </p:nvSpPr>
        <p:spPr>
          <a:xfrm rot="-5400000">
            <a:off x="3136986" y="1857891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35;p44"/>
          <p:cNvSpPr/>
          <p:nvPr/>
        </p:nvSpPr>
        <p:spPr>
          <a:xfrm>
            <a:off x="4766042" y="2172886"/>
            <a:ext cx="239506" cy="457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50954" y="2172886"/>
            <a:ext cx="1087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인구 관련 데이터</a:t>
            </a:r>
            <a:endParaRPr lang="ko-KR" altLang="en-US" sz="2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32211" y="2172886"/>
            <a:ext cx="117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환경 관련 데이터</a:t>
            </a:r>
            <a:endParaRPr lang="ko-KR" altLang="en-US" sz="2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97091" y="2977907"/>
            <a:ext cx="116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사업 관련 데이터</a:t>
            </a:r>
            <a:endParaRPr lang="ko-KR" altLang="en-US" sz="2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50216" y="2974731"/>
            <a:ext cx="117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기타</a:t>
            </a:r>
            <a:r>
              <a:rPr lang="en-US" altLang="ko-KR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</a:t>
            </a:r>
            <a:endParaRPr lang="ko-KR" altLang="en-US" sz="2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0469" y="1463175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2019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년 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12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월 전국 연령별 인구 현황 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5519" y="1767974"/>
            <a:ext cx="329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65779" y="1463175"/>
            <a:ext cx="138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 데이터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5519" y="4004999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커피박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프로젝트 </a:t>
            </a:r>
            <a:r>
              <a:rPr lang="ko-KR" altLang="en-US" sz="160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참여카페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경도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위도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85519" y="3638364"/>
            <a:ext cx="329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전국 사업체 수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종사자 수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54207" y="3976918"/>
            <a:ext cx="180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 수출액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800"/>
          </a:p>
        </p:txBody>
      </p:sp>
      <p:sp>
        <p:nvSpPr>
          <p:cNvPr id="444" name="Google Shape;444;p41"/>
          <p:cNvSpPr/>
          <p:nvPr/>
        </p:nvSpPr>
        <p:spPr>
          <a:xfrm>
            <a:off x="6169201" y="1546909"/>
            <a:ext cx="2235173" cy="467183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DEC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2454535" y="1546910"/>
            <a:ext cx="4413626" cy="467183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474282" y="1546910"/>
            <a:ext cx="4227705" cy="467183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0" y="1546910"/>
            <a:ext cx="2454534" cy="467183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41" name="Google Shape;225;p20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프로세스</a:t>
            </a:r>
            <a:endParaRPr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5888" y="1584022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수집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43" name="Google Shape;1195;p52"/>
          <p:cNvGrpSpPr/>
          <p:nvPr/>
        </p:nvGrpSpPr>
        <p:grpSpPr>
          <a:xfrm>
            <a:off x="883375" y="2214389"/>
            <a:ext cx="920470" cy="904310"/>
            <a:chOff x="8095060" y="5664590"/>
            <a:chExt cx="497404" cy="594389"/>
          </a:xfrm>
        </p:grpSpPr>
        <p:grpSp>
          <p:nvGrpSpPr>
            <p:cNvPr id="44" name="Google Shape;1196;p5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7" name="Google Shape;1197;p5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198;p5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199;p5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1200;p5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4" name="Google Shape;1201;p5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202;p5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203;p5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1204;p5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1" name="Google Shape;1205;p5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206;p5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207;p5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1208;p5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48" name="Google Shape;1209;p5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210;p5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11;p5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2597801" y="1589001"/>
            <a:ext cx="203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전처리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4227" y="3103579"/>
            <a:ext cx="226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정제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 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지역 기준으로 변환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)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63" name="Google Shape;992;p52"/>
          <p:cNvGrpSpPr/>
          <p:nvPr/>
        </p:nvGrpSpPr>
        <p:grpSpPr>
          <a:xfrm>
            <a:off x="2976832" y="2211415"/>
            <a:ext cx="920470" cy="892164"/>
            <a:chOff x="1631150" y="4455641"/>
            <a:chExt cx="720000" cy="657002"/>
          </a:xfrm>
        </p:grpSpPr>
        <p:sp>
          <p:nvSpPr>
            <p:cNvPr id="64" name="Google Shape;993;p5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94;p5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95;p5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96;p5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97;p5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827002" y="1584021"/>
            <a:ext cx="203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시각화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43034" y="1552427"/>
            <a:ext cx="798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결과</a:t>
            </a:r>
            <a:endParaRPr lang="ko-KR" altLang="en-US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71" name="Google Shape;1212;p52"/>
          <p:cNvGrpSpPr/>
          <p:nvPr/>
        </p:nvGrpSpPr>
        <p:grpSpPr>
          <a:xfrm>
            <a:off x="5243206" y="2211415"/>
            <a:ext cx="925995" cy="935850"/>
            <a:chOff x="4607809" y="5664627"/>
            <a:chExt cx="742883" cy="594312"/>
          </a:xfrm>
        </p:grpSpPr>
        <p:sp>
          <p:nvSpPr>
            <p:cNvPr id="72" name="Google Shape;1213;p5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214;p5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215;p5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216;p5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217;p5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218;p5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219;p5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220;p5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4572829" y="3121811"/>
            <a:ext cx="2265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참여 카페</a:t>
            </a:r>
            <a:endParaRPr lang="en-US" altLang="ko-KR" sz="160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유사한 인구 구조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온실가스 증가 추세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품목별 수출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수입액 추세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768" y="3103579"/>
            <a:ext cx="226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분석 목적에 맞는</a:t>
            </a:r>
            <a: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수집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82" name="Google Shape;880;p52"/>
          <p:cNvGrpSpPr/>
          <p:nvPr/>
        </p:nvGrpSpPr>
        <p:grpSpPr>
          <a:xfrm>
            <a:off x="7090892" y="2156111"/>
            <a:ext cx="903919" cy="926880"/>
            <a:chOff x="9901824" y="937343"/>
            <a:chExt cx="744273" cy="793950"/>
          </a:xfrm>
        </p:grpSpPr>
        <p:grpSp>
          <p:nvGrpSpPr>
            <p:cNvPr id="83" name="Google Shape;881;p5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0" name="Google Shape;882;p5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883;p5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884;p5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885;p5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886;p5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887;p5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888;p5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889;p5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890;p5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891;p5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92;p5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93;p5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94;p5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95;p5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96;p5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7;p5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01521" y="3119543"/>
            <a:ext cx="14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입지 선택</a:t>
            </a:r>
            <a:endParaRPr lang="ko-KR" altLang="en-US" sz="160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01" name="Google Shape;248;p22"/>
          <p:cNvSpPr/>
          <p:nvPr/>
        </p:nvSpPr>
        <p:spPr>
          <a:xfrm>
            <a:off x="7839764" y="384935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431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414</Words>
  <Application>Microsoft Office PowerPoint</Application>
  <PresentationFormat>화면 슬라이드 쇼(16:9)</PresentationFormat>
  <Paragraphs>152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Amatic SC</vt:lpstr>
      <vt:lpstr>Calibri</vt:lpstr>
      <vt:lpstr>맑은 고딕</vt:lpstr>
      <vt:lpstr>Nunito SemiBold</vt:lpstr>
      <vt:lpstr>Arial</vt:lpstr>
      <vt:lpstr>Nunito</vt:lpstr>
      <vt:lpstr>휴먼매직체</vt:lpstr>
      <vt:lpstr>Curio template</vt:lpstr>
      <vt:lpstr>커피박 재자원화 프로젝트 최적입지 선정</vt:lpstr>
      <vt:lpstr>PowerPoint 프레젠테이션</vt:lpstr>
      <vt:lpstr>분석 개요</vt:lpstr>
      <vt:lpstr>커피 한 잔의 뒷 모습</vt:lpstr>
      <vt:lpstr>PowerPoint 프레젠테이션</vt:lpstr>
      <vt:lpstr>PowerPoint 프레젠테이션</vt:lpstr>
      <vt:lpstr>분석 프로세스</vt:lpstr>
      <vt:lpstr>분석 프로세스_주제 파악 데이터</vt:lpstr>
      <vt:lpstr>분석 프로세스</vt:lpstr>
      <vt:lpstr>커피 소비량이    정말 많을까?</vt:lpstr>
      <vt:lpstr>커피 수입액 추세 분석</vt:lpstr>
      <vt:lpstr>커피 수입액 이상값 분석</vt:lpstr>
      <vt:lpstr>이산화탄소?         메탄?</vt:lpstr>
      <vt:lpstr>커피 수입액과 온실가스 연관성 분석</vt:lpstr>
      <vt:lpstr>커피 수입액과 온실가스 연관성 분석</vt:lpstr>
      <vt:lpstr>PowerPoint 프레젠테이션</vt:lpstr>
      <vt:lpstr>프로젝트 참여 카페 지도 시각화</vt:lpstr>
      <vt:lpstr>최적 입지 선정 과정</vt:lpstr>
      <vt:lpstr>인천 인구 구조와    비슷한 지역은?</vt:lpstr>
      <vt:lpstr>인구 구조 분석</vt:lpstr>
      <vt:lpstr>커피 전문점 사업체 분석</vt:lpstr>
      <vt:lpstr>최적 입지 선정_울산광역시</vt:lpstr>
      <vt:lpstr>인구 구조 분석</vt:lpstr>
      <vt:lpstr>사업체 분석</vt:lpstr>
      <vt:lpstr>최적 입지 선정_대구광역시</vt:lpstr>
      <vt:lpstr>최적 입지 선정_대전광역시</vt:lpstr>
      <vt:lpstr>최적 입지 선정_경기도</vt:lpstr>
      <vt:lpstr>PowerPoint 프레젠테이션</vt:lpstr>
      <vt:lpstr>PowerPoint 프레젠테이션</vt:lpstr>
      <vt:lpstr>코드</vt:lpstr>
      <vt:lpstr>코드</vt:lpstr>
      <vt:lpstr>코드</vt:lpstr>
      <vt:lpstr>코드</vt:lpstr>
      <vt:lpstr>코드</vt:lpstr>
      <vt:lpstr>코드</vt:lpstr>
      <vt:lpstr>코드</vt:lpstr>
      <vt:lpstr>출처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커피박 재자원화 프로젝트 최적입지 선정</dc:title>
  <dc:creator>rentalhub-lg3</dc:creator>
  <cp:lastModifiedBy>rentalhub-lg3</cp:lastModifiedBy>
  <cp:revision>57</cp:revision>
  <dcterms:modified xsi:type="dcterms:W3CDTF">2021-06-27T05:08:01Z</dcterms:modified>
</cp:coreProperties>
</file>